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448" r:id="rId3"/>
    <p:sldId id="445" r:id="rId4"/>
    <p:sldId id="433" r:id="rId5"/>
    <p:sldId id="434" r:id="rId6"/>
    <p:sldId id="435" r:id="rId7"/>
    <p:sldId id="436" r:id="rId8"/>
    <p:sldId id="430" r:id="rId9"/>
    <p:sldId id="437" r:id="rId10"/>
    <p:sldId id="431" r:id="rId11"/>
    <p:sldId id="439" r:id="rId12"/>
    <p:sldId id="440" r:id="rId13"/>
    <p:sldId id="432" r:id="rId14"/>
    <p:sldId id="441" r:id="rId15"/>
    <p:sldId id="442" r:id="rId16"/>
    <p:sldId id="443" r:id="rId17"/>
    <p:sldId id="444" r:id="rId18"/>
    <p:sldId id="438" r:id="rId19"/>
    <p:sldId id="446" r:id="rId20"/>
    <p:sldId id="447" r:id="rId21"/>
    <p:sldId id="409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4EFF"/>
    <a:srgbClr val="FF2900"/>
    <a:srgbClr val="00C300"/>
    <a:srgbClr val="FF1800"/>
    <a:srgbClr val="FF4232"/>
    <a:srgbClr val="CF3023"/>
    <a:srgbClr val="00B050"/>
    <a:srgbClr val="D000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55"/>
    <p:restoredTop sz="94751"/>
  </p:normalViewPr>
  <p:slideViewPr>
    <p:cSldViewPr snapToGrid="0" snapToObjects="1">
      <p:cViewPr>
        <p:scale>
          <a:sx n="120" d="100"/>
          <a:sy n="120" d="100"/>
        </p:scale>
        <p:origin x="24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BF80EF-30D3-F644-A0D8-F1E5655B86F5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C89AA5-E2CB-1848-A0F9-36A33A4B5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42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FA7D3-5C79-C241-BB08-E33DA176DFED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93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bhatt55@asu.edu" TargetMode="External"/><Relationship Id="rId4" Type="http://schemas.openxmlformats.org/officeDocument/2006/relationships/hyperlink" Target="mailto:wwang239@asu.edu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sgil@asu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10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tiff"/><Relationship Id="rId5" Type="http://schemas.openxmlformats.org/officeDocument/2006/relationships/image" Target="../media/image10.tiff"/><Relationship Id="rId6" Type="http://schemas.openxmlformats.org/officeDocument/2006/relationships/image" Target="../media/image1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tiff"/><Relationship Id="rId5" Type="http://schemas.openxmlformats.org/officeDocument/2006/relationships/image" Target="../media/image10.tiff"/><Relationship Id="rId6" Type="http://schemas.openxmlformats.org/officeDocument/2006/relationships/image" Target="../media/image15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tiff"/><Relationship Id="rId5" Type="http://schemas.openxmlformats.org/officeDocument/2006/relationships/image" Target="../media/image10.tiff"/><Relationship Id="rId6" Type="http://schemas.openxmlformats.org/officeDocument/2006/relationships/image" Target="../media/image16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CSE 574 Lecture 14: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Reinforcement Learning II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1631" y="3925313"/>
            <a:ext cx="7618739" cy="1241822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b="1" dirty="0" smtClean="0"/>
              <a:t>Professor: </a:t>
            </a:r>
            <a:r>
              <a:rPr lang="en-US" dirty="0" smtClean="0"/>
              <a:t>Stephanie Gil</a:t>
            </a:r>
          </a:p>
          <a:p>
            <a:pPr algn="l"/>
            <a:r>
              <a:rPr lang="en-US" b="1" dirty="0" smtClean="0"/>
              <a:t>Email: </a:t>
            </a:r>
            <a:r>
              <a:rPr lang="en-US" dirty="0" smtClean="0">
                <a:hlinkClick r:id="rId2"/>
              </a:rPr>
              <a:t>sgil@asu.edu</a:t>
            </a:r>
            <a:r>
              <a:rPr lang="en-US" dirty="0" smtClean="0"/>
              <a:t> (Office hours M 12-1pm BYENG 386)</a:t>
            </a:r>
          </a:p>
          <a:p>
            <a:pPr algn="l"/>
            <a:r>
              <a:rPr lang="en-US" b="1" dirty="0" smtClean="0"/>
              <a:t>TAs: </a:t>
            </a:r>
            <a:r>
              <a:rPr lang="en-US" dirty="0" err="1" smtClean="0"/>
              <a:t>Sushmita</a:t>
            </a:r>
            <a:r>
              <a:rPr lang="en-US" dirty="0" smtClean="0"/>
              <a:t> Bhattacharya </a:t>
            </a:r>
            <a:r>
              <a:rPr lang="en-US" dirty="0" smtClean="0">
                <a:hlinkClick r:id="rId3"/>
              </a:rPr>
              <a:t>sbhatt55@asu.edu</a:t>
            </a:r>
            <a:r>
              <a:rPr lang="en-US" dirty="0" smtClean="0"/>
              <a:t> (Office hours M 5-6 BYENG 392)</a:t>
            </a:r>
          </a:p>
          <a:p>
            <a:pPr algn="l"/>
            <a:r>
              <a:rPr lang="en-US" dirty="0" smtClean="0"/>
              <a:t>         </a:t>
            </a:r>
            <a:r>
              <a:rPr lang="en-US" dirty="0" err="1" smtClean="0"/>
              <a:t>Weiying</a:t>
            </a:r>
            <a:r>
              <a:rPr lang="en-US" dirty="0" smtClean="0"/>
              <a:t> Wang </a:t>
            </a:r>
            <a:r>
              <a:rPr lang="en-US" dirty="0" smtClean="0">
                <a:hlinkClick r:id="rId4"/>
              </a:rPr>
              <a:t>wwang239@asu.edu</a:t>
            </a:r>
            <a:r>
              <a:rPr lang="en-US" dirty="0" smtClean="0"/>
              <a:t> (Office hours </a:t>
            </a:r>
            <a:r>
              <a:rPr lang="en-US" dirty="0" err="1"/>
              <a:t>Th</a:t>
            </a:r>
            <a:r>
              <a:rPr lang="en-US" dirty="0"/>
              <a:t> 2:30-3:30 </a:t>
            </a:r>
            <a:r>
              <a:rPr lang="en-US" dirty="0" smtClean="0"/>
              <a:t> BYENG 392)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8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794" y="333229"/>
            <a:ext cx="8292066" cy="1325563"/>
          </a:xfrm>
        </p:spPr>
        <p:txBody>
          <a:bodyPr/>
          <a:lstStyle/>
          <a:p>
            <a:r>
              <a:rPr lang="en-US" smtClean="0"/>
              <a:t>What About Model-Free Methods?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344" y="1740565"/>
            <a:ext cx="872933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Recall the relationship between Q-values and utility values of a state 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743200" y="2844209"/>
                <a:ext cx="2175788" cy="4026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𝑈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𝑄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2844209"/>
                <a:ext cx="2175788" cy="402611"/>
              </a:xfrm>
              <a:prstGeom prst="rect">
                <a:avLst/>
              </a:prstGeom>
              <a:blipFill rotWithShape="0">
                <a:blip r:embed="rId2"/>
                <a:stretch>
                  <a:fillRect l="-2241" t="-1515" r="-3641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riangle 4"/>
          <p:cNvSpPr/>
          <p:nvPr/>
        </p:nvSpPr>
        <p:spPr>
          <a:xfrm>
            <a:off x="3723661" y="4073490"/>
            <a:ext cx="299803" cy="23984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83424" y="3968559"/>
            <a:ext cx="449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</a:t>
            </a: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273956" y="4658106"/>
            <a:ext cx="299803" cy="2848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381385" y="4255871"/>
            <a:ext cx="449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36218" y="4660604"/>
            <a:ext cx="552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</a:t>
            </a:r>
            <a:r>
              <a:rPr lang="en-US" smtClean="0"/>
              <a:t>,a</a:t>
            </a:r>
            <a:endParaRPr lang="en-US" dirty="0"/>
          </a:p>
        </p:txBody>
      </p:sp>
      <p:sp>
        <p:nvSpPr>
          <p:cNvPr id="10" name="Triangle 9"/>
          <p:cNvSpPr/>
          <p:nvPr/>
        </p:nvSpPr>
        <p:spPr>
          <a:xfrm>
            <a:off x="3606238" y="5410112"/>
            <a:ext cx="299803" cy="23984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980993" y="5365142"/>
            <a:ext cx="4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</a:t>
            </a:r>
            <a:r>
              <a:rPr lang="en-US" smtClean="0"/>
              <a:t>’</a:t>
            </a:r>
            <a:endParaRPr lang="en-US"/>
          </a:p>
        </p:txBody>
      </p:sp>
      <p:cxnSp>
        <p:nvCxnSpPr>
          <p:cNvPr id="12" name="Straight Arrow Connector 11"/>
          <p:cNvCxnSpPr>
            <a:stCxn id="8" idx="3"/>
            <a:endCxn id="10" idx="7"/>
          </p:cNvCxnSpPr>
          <p:nvPr/>
        </p:nvCxnSpPr>
        <p:spPr>
          <a:xfrm flipH="1">
            <a:off x="3529854" y="4313332"/>
            <a:ext cx="343709" cy="386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0" idx="4"/>
            <a:endCxn id="13" idx="1"/>
          </p:cNvCxnSpPr>
          <p:nvPr/>
        </p:nvCxnSpPr>
        <p:spPr>
          <a:xfrm>
            <a:off x="3423858" y="4942919"/>
            <a:ext cx="257331" cy="587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3"/>
          </p:cNvCxnSpPr>
          <p:nvPr/>
        </p:nvCxnSpPr>
        <p:spPr>
          <a:xfrm>
            <a:off x="3873563" y="4313332"/>
            <a:ext cx="269822" cy="3297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</p:cNvCxnSpPr>
          <p:nvPr/>
        </p:nvCxnSpPr>
        <p:spPr>
          <a:xfrm>
            <a:off x="3873563" y="4313332"/>
            <a:ext cx="554636" cy="28481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456337" y="4930427"/>
            <a:ext cx="554636" cy="28481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109064" y="4945418"/>
            <a:ext cx="302303" cy="34227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008475" y="4680327"/>
            <a:ext cx="968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Q-state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Arc 18"/>
          <p:cNvSpPr/>
          <p:nvPr/>
        </p:nvSpPr>
        <p:spPr>
          <a:xfrm rot="8082727">
            <a:off x="3190892" y="4594265"/>
            <a:ext cx="451821" cy="548640"/>
          </a:xfrm>
          <a:prstGeom prst="arc">
            <a:avLst>
              <a:gd name="adj1" fmla="val 14611927"/>
              <a:gd name="adj2" fmla="val 2058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707213" y="4693253"/>
            <a:ext cx="1421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stochasticity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008013" y="4906237"/>
            <a:ext cx="240430" cy="1131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Left Brace 21"/>
          <p:cNvSpPr/>
          <p:nvPr/>
        </p:nvSpPr>
        <p:spPr>
          <a:xfrm rot="10800000">
            <a:off x="5199321" y="4082902"/>
            <a:ext cx="340241" cy="808074"/>
          </a:xfrm>
          <a:prstGeom prst="leftBrace">
            <a:avLst>
              <a:gd name="adj1" fmla="val 3958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550195" y="4316818"/>
            <a:ext cx="1850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Choice of action</a:t>
            </a:r>
          </a:p>
          <a:p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(agent)</a:t>
            </a:r>
            <a:endParaRPr 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4" name="Left Brace 23"/>
          <p:cNvSpPr/>
          <p:nvPr/>
        </p:nvSpPr>
        <p:spPr>
          <a:xfrm rot="10800000">
            <a:off x="5224131" y="4905153"/>
            <a:ext cx="340241" cy="808074"/>
          </a:xfrm>
          <a:prstGeom prst="leftBrace">
            <a:avLst>
              <a:gd name="adj1" fmla="val 3958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575005" y="5139069"/>
            <a:ext cx="2197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Stochastic state selection (environment)</a:t>
            </a:r>
            <a:endParaRPr 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 animBg="1"/>
      <p:bldP spid="8" grpId="0"/>
      <p:bldP spid="9" grpId="0"/>
      <p:bldP spid="10" grpId="0" animBg="1"/>
      <p:bldP spid="11" grpId="0"/>
      <p:bldP spid="18" grpId="0"/>
      <p:bldP spid="19" grpId="0" animBg="1"/>
      <p:bldP spid="20" grpId="0"/>
      <p:bldP spid="22" grpId="0" animBg="1"/>
      <p:bldP spid="23" grpId="0"/>
      <p:bldP spid="24" grpId="0" animBg="1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</a:t>
            </a:r>
            <a:r>
              <a:rPr lang="en-US" dirty="0" err="1" smtClean="0"/>
              <a:t>Gridworld</a:t>
            </a:r>
            <a:r>
              <a:rPr lang="en-US" dirty="0" smtClean="0"/>
              <a:t> Q-values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0161" b="11291"/>
          <a:stretch/>
        </p:blipFill>
        <p:spPr>
          <a:xfrm>
            <a:off x="135193" y="2402958"/>
            <a:ext cx="3522406" cy="27113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10223" y="5613991"/>
            <a:ext cx="393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CS188 Spring </a:t>
            </a:r>
            <a:r>
              <a:rPr lang="en-US" smtClean="0"/>
              <a:t>2014 Berkeley AI Lectures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79992" y="5606902"/>
            <a:ext cx="3625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17.1 in Russell and </a:t>
            </a:r>
            <a:r>
              <a:rPr lang="en-US" dirty="0" err="1" smtClean="0"/>
              <a:t>Norvig</a:t>
            </a:r>
            <a:r>
              <a:rPr lang="en-US" dirty="0" smtClean="0"/>
              <a:t> text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826" y="1913859"/>
            <a:ext cx="4238910" cy="35001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-106325" y="1474292"/>
                <a:ext cx="4572000" cy="80631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sSup>
                            <m:sSupPr>
                              <m:ctrlPr>
                                <a:rPr lang="en-US" sz="16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sz="16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1600" i="1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sz="16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sz="1600" i="1">
                                  <a:latin typeface="Cambria Math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600" i="1">
                              <a:latin typeface="Cambria Math" charset="0"/>
                            </a:rPr>
                            <m:t>[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sz="16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sz="1600" i="1">
                                  <a:latin typeface="Cambria Math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600" i="1">
                              <a:latin typeface="Cambria Math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𝑣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16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600" i="1">
                              <a:latin typeface="Cambria Math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6325" y="1474292"/>
                <a:ext cx="4572000" cy="80631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600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Q-Learning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8345" y="1825625"/>
                <a:ext cx="8708064" cy="4351338"/>
              </a:xfrm>
            </p:spPr>
            <p:txBody>
              <a:bodyPr/>
              <a:lstStyle/>
              <a:p>
                <a:r>
                  <a:rPr lang="en-US" dirty="0" smtClean="0"/>
                  <a:t>Model-free (contrast with ADP)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Update equation for TD Q-learning: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′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))</m:t>
                          </m:r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This is calculated wherever action a is executed in state s leading to state s’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8345" y="1825625"/>
                <a:ext cx="8708064" cy="4351338"/>
              </a:xfrm>
              <a:blipFill rotWithShape="0">
                <a:blip r:embed="rId2"/>
                <a:stretch>
                  <a:fillRect l="-1471" t="-2241" r="-2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182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Q-Learning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Off-policy learning (tries to estimate the optimal policy, independent of current policy)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44278" y="2941612"/>
                <a:ext cx="7453424" cy="5755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←</m:t>
                      </m:r>
                      <m:r>
                        <a:rPr lang="en-US" sz="2400" i="1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latin typeface="Cambria Math" charset="0"/>
                        </a:rPr>
                        <m:t>𝛼</m:t>
                      </m:r>
                      <m:r>
                        <a:rPr lang="en-US" sz="2400" i="1">
                          <a:latin typeface="Cambria Math" charset="0"/>
                        </a:rPr>
                        <m:t>(</m:t>
                      </m:r>
                      <m:r>
                        <a:rPr lang="en-US" sz="2400" i="1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latin typeface="Cambria Math" charset="0"/>
                        </a:rPr>
                        <m:t>𝛾</m:t>
                      </m:r>
                      <m:func>
                        <m:func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a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>
                              <a:latin typeface="Cambria Math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𝑄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))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78" y="2941612"/>
                <a:ext cx="7453424" cy="575542"/>
              </a:xfrm>
              <a:prstGeom prst="rect">
                <a:avLst/>
              </a:prstGeom>
              <a:blipFill rotWithShape="0">
                <a:blip r:embed="rId2"/>
                <a:stretch>
                  <a:fillRect l="-82" r="-245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11" y="3690076"/>
            <a:ext cx="8782734" cy="2572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9609" y="6283841"/>
            <a:ext cx="8346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Sutton and </a:t>
            </a:r>
            <a:r>
              <a:rPr lang="en-US" dirty="0" err="1" smtClean="0"/>
              <a:t>Barto</a:t>
            </a:r>
            <a:r>
              <a:rPr lang="en-US" dirty="0" smtClean="0"/>
              <a:t> text p107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60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Q-learning Idea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2"/>
          <a:stretch/>
        </p:blipFill>
        <p:spPr>
          <a:xfrm>
            <a:off x="6374362" y="2758848"/>
            <a:ext cx="2291173" cy="157868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050" y="2041981"/>
            <a:ext cx="2820877" cy="3081732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2"/>
          <a:stretch/>
        </p:blipFill>
        <p:spPr>
          <a:xfrm>
            <a:off x="232287" y="2815554"/>
            <a:ext cx="2291173" cy="157868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46298" y="3274828"/>
            <a:ext cx="1531088" cy="10526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25033" y="3157869"/>
            <a:ext cx="244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928573" y="3352801"/>
            <a:ext cx="244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928574" y="3533552"/>
            <a:ext cx="244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928575" y="3714308"/>
            <a:ext cx="244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928574" y="3895060"/>
            <a:ext cx="244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928573" y="4086452"/>
            <a:ext cx="244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1183758" y="3150780"/>
            <a:ext cx="244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1187299" y="3526463"/>
            <a:ext cx="244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1187300" y="3707219"/>
            <a:ext cx="244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1187299" y="3887971"/>
            <a:ext cx="244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1187298" y="4079363"/>
            <a:ext cx="244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1187299" y="3345712"/>
            <a:ext cx="244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453119" y="3143691"/>
            <a:ext cx="244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1456661" y="3700130"/>
            <a:ext cx="244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456660" y="3880882"/>
            <a:ext cx="244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1456659" y="4072274"/>
            <a:ext cx="244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1456660" y="3338623"/>
            <a:ext cx="244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1697668" y="3143686"/>
            <a:ext cx="244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701210" y="3700125"/>
            <a:ext cx="244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1701209" y="3880877"/>
            <a:ext cx="244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701208" y="4072269"/>
            <a:ext cx="244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701209" y="3338618"/>
            <a:ext cx="244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1963485" y="3143690"/>
            <a:ext cx="244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1967027" y="3700129"/>
            <a:ext cx="244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1967026" y="3880881"/>
            <a:ext cx="244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1967025" y="4072273"/>
            <a:ext cx="244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1967026" y="3338622"/>
            <a:ext cx="244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36" name="TextBox 35"/>
          <p:cNvSpPr txBox="1"/>
          <p:nvPr/>
        </p:nvSpPr>
        <p:spPr>
          <a:xfrm>
            <a:off x="2218661" y="3143689"/>
            <a:ext cx="244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2222203" y="3700128"/>
            <a:ext cx="244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38" name="TextBox 37"/>
          <p:cNvSpPr txBox="1"/>
          <p:nvPr/>
        </p:nvSpPr>
        <p:spPr>
          <a:xfrm>
            <a:off x="2222202" y="3880880"/>
            <a:ext cx="244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39" name="TextBox 38"/>
          <p:cNvSpPr txBox="1"/>
          <p:nvPr/>
        </p:nvSpPr>
        <p:spPr>
          <a:xfrm>
            <a:off x="2222201" y="4072272"/>
            <a:ext cx="244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40" name="TextBox 39"/>
          <p:cNvSpPr txBox="1"/>
          <p:nvPr/>
        </p:nvSpPr>
        <p:spPr>
          <a:xfrm>
            <a:off x="2222202" y="3338621"/>
            <a:ext cx="244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1456657" y="3519375"/>
            <a:ext cx="244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47" name="TextBox 46"/>
          <p:cNvSpPr txBox="1"/>
          <p:nvPr/>
        </p:nvSpPr>
        <p:spPr>
          <a:xfrm>
            <a:off x="1704750" y="3512287"/>
            <a:ext cx="244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1970564" y="3512287"/>
            <a:ext cx="244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49" name="TextBox 48"/>
          <p:cNvSpPr txBox="1"/>
          <p:nvPr/>
        </p:nvSpPr>
        <p:spPr>
          <a:xfrm>
            <a:off x="2225745" y="3501654"/>
            <a:ext cx="244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50" name="Right Arrow 49"/>
          <p:cNvSpPr/>
          <p:nvPr/>
        </p:nvSpPr>
        <p:spPr>
          <a:xfrm>
            <a:off x="2690037" y="3625702"/>
            <a:ext cx="382772" cy="2126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/>
          <p:cNvSpPr/>
          <p:nvPr/>
        </p:nvSpPr>
        <p:spPr>
          <a:xfrm>
            <a:off x="5787656" y="3565451"/>
            <a:ext cx="382772" cy="2126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74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6" grpId="0"/>
      <p:bldP spid="47" grpId="0"/>
      <p:bldP spid="48" grpId="0"/>
      <p:bldP spid="49" grpId="0"/>
      <p:bldP spid="50" grpId="0" animBg="1"/>
      <p:bldP spid="5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669" y="-209032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Q-Learning Implementation Example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40161" b="11291"/>
          <a:stretch/>
        </p:blipFill>
        <p:spPr>
          <a:xfrm>
            <a:off x="0" y="3689498"/>
            <a:ext cx="3522406" cy="27113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77" y="861815"/>
            <a:ext cx="8782734" cy="2572500"/>
          </a:xfrm>
          <a:prstGeom prst="rect">
            <a:avLst/>
          </a:prstGeom>
        </p:spPr>
      </p:pic>
      <p:pic>
        <p:nvPicPr>
          <p:cNvPr id="6" name="QLearningFirstMov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93954" y="3470472"/>
            <a:ext cx="3799441" cy="323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3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669" y="-209032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Q-Learning Implementation Example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40161" b="11291"/>
          <a:stretch/>
        </p:blipFill>
        <p:spPr>
          <a:xfrm>
            <a:off x="0" y="3689498"/>
            <a:ext cx="3522406" cy="27113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77" y="861815"/>
            <a:ext cx="8782734" cy="2572500"/>
          </a:xfrm>
          <a:prstGeom prst="rect">
            <a:avLst/>
          </a:prstGeom>
        </p:spPr>
      </p:pic>
      <p:pic>
        <p:nvPicPr>
          <p:cNvPr id="3" name="QLearning_firstTrial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78363" y="3491547"/>
            <a:ext cx="3636297" cy="311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18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669" y="-209032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Q-Learning Implementation Example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40161" b="11291"/>
          <a:stretch/>
        </p:blipFill>
        <p:spPr>
          <a:xfrm>
            <a:off x="0" y="3689498"/>
            <a:ext cx="3522406" cy="27113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77" y="861815"/>
            <a:ext cx="8782734" cy="2572500"/>
          </a:xfrm>
          <a:prstGeom prst="rect">
            <a:avLst/>
          </a:prstGeom>
        </p:spPr>
      </p:pic>
      <p:pic>
        <p:nvPicPr>
          <p:cNvPr id="3" name="QLearning_spedUp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07713" y="3487602"/>
            <a:ext cx="3713273" cy="315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6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794" y="333229"/>
            <a:ext cx="8292066" cy="1325563"/>
          </a:xfrm>
        </p:spPr>
        <p:txBody>
          <a:bodyPr/>
          <a:lstStyle/>
          <a:p>
            <a:r>
              <a:rPr lang="en-US" dirty="0" smtClean="0"/>
              <a:t>SARSA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8344" y="1740565"/>
                <a:ext cx="872933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Idea: estimate the Q-value using a policy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i="1">
                              <a:latin typeface="Cambria Math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r>
                            <a:rPr lang="en-US" i="1">
                              <a:latin typeface="Cambria Math" charset="0"/>
                            </a:rPr>
                            <m:t>𝑄</m:t>
                          </m:r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latin typeface="Cambria Math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</m:fNam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:endParaRPr lang="en-US" b="0" dirty="0" smtClean="0"/>
              </a:p>
              <a:p>
                <a:r>
                  <a:rPr lang="en-US" dirty="0" smtClean="0"/>
                  <a:t>This is called </a:t>
                </a:r>
                <a:r>
                  <a:rPr lang="en-US" i="1" dirty="0" smtClean="0"/>
                  <a:t>State-Action-Reward-State-Action</a:t>
                </a:r>
                <a:r>
                  <a:rPr lang="en-US" dirty="0" smtClean="0"/>
                  <a:t> (SARSA)</a:t>
                </a:r>
              </a:p>
              <a:p>
                <a:endParaRPr lang="en-US" dirty="0"/>
              </a:p>
              <a:p>
                <a:r>
                  <a:rPr lang="en-US" dirty="0" smtClean="0"/>
                  <a:t>SARSA is </a:t>
                </a:r>
                <a:r>
                  <a:rPr lang="en-US" i="1" dirty="0" smtClean="0"/>
                  <a:t>on-policy</a:t>
                </a:r>
                <a:r>
                  <a:rPr lang="en-US" dirty="0" smtClean="0"/>
                  <a:t> learning, Q-learning is </a:t>
                </a:r>
                <a:r>
                  <a:rPr lang="en-US" i="1" dirty="0" smtClean="0"/>
                  <a:t>off-policy</a:t>
                </a:r>
                <a:r>
                  <a:rPr lang="en-US" dirty="0" smtClean="0"/>
                  <a:t> learning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8344" y="1740565"/>
                <a:ext cx="8729330" cy="4351338"/>
              </a:xfrm>
              <a:blipFill rotWithShape="0">
                <a:blip r:embed="rId2"/>
                <a:stretch>
                  <a:fillRect l="-1257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26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Notes about Final Project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59" y="1594883"/>
            <a:ext cx="3829068" cy="513552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7833" y="1998920"/>
            <a:ext cx="1935125" cy="18075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635" y="1626780"/>
            <a:ext cx="4087521" cy="503983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4670" y="2456121"/>
            <a:ext cx="1169581" cy="1594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043377" y="4862624"/>
            <a:ext cx="1169581" cy="1594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10987" y="4036829"/>
            <a:ext cx="1970566" cy="7903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14671" y="3625702"/>
            <a:ext cx="3646966" cy="946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082901" y="3317358"/>
            <a:ext cx="232853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Problem addressed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>
            <a:stCxn id="11" idx="2"/>
          </p:cNvCxnSpPr>
          <p:nvPr/>
        </p:nvCxnSpPr>
        <p:spPr>
          <a:xfrm>
            <a:off x="5247167" y="3686690"/>
            <a:ext cx="101010" cy="3217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2"/>
          </p:cNvCxnSpPr>
          <p:nvPr/>
        </p:nvCxnSpPr>
        <p:spPr>
          <a:xfrm flipH="1">
            <a:off x="4114800" y="3686690"/>
            <a:ext cx="1132367" cy="3111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18216" y="4596809"/>
            <a:ext cx="3646966" cy="12829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536560" y="5986130"/>
            <a:ext cx="2108789" cy="6911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11128" y="5918791"/>
            <a:ext cx="3646966" cy="7903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570921" y="3689499"/>
            <a:ext cx="1988288" cy="10419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564913" y="2140687"/>
            <a:ext cx="4036827" cy="54934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214576" y="2842437"/>
            <a:ext cx="232853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Benchmark algorithm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/>
          <p:cNvCxnSpPr>
            <a:stCxn id="18" idx="1"/>
          </p:cNvCxnSpPr>
          <p:nvPr/>
        </p:nvCxnSpPr>
        <p:spPr>
          <a:xfrm flipH="1" flipV="1">
            <a:off x="1701210" y="2594345"/>
            <a:ext cx="1513366" cy="4327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976577" y="3211033"/>
            <a:ext cx="1637414" cy="16267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931041" y="3919870"/>
            <a:ext cx="29381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Extension to the benchmark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2998382" y="4316819"/>
            <a:ext cx="1169581" cy="5847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274288" y="4295553"/>
            <a:ext cx="914400" cy="16586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125972" y="4784652"/>
            <a:ext cx="23604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rgbClr val="FF0000"/>
                </a:solidFill>
              </a:rPr>
              <a:t>Expected result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2980662" y="5241851"/>
            <a:ext cx="1251096" cy="6308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5528930" y="4423144"/>
            <a:ext cx="1052623" cy="5635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3" grpId="0" animBg="1"/>
      <p:bldP spid="18" grpId="0" animBg="1"/>
      <p:bldP spid="18" grpId="1" animBg="1"/>
      <p:bldP spid="18" grpId="2" animBg="1"/>
      <p:bldP spid="26" grpId="0" animBg="1"/>
      <p:bldP spid="26" grpId="1" animBg="1"/>
      <p:bldP spid="26" grpId="2" animBg="1"/>
      <p:bldP spid="26" grpId="3" animBg="1"/>
      <p:bldP spid="32" grpId="0" animBg="1"/>
      <p:bldP spid="32" grpId="1" animBg="1"/>
      <p:bldP spid="32" grpId="2" animBg="1"/>
      <p:bldP spid="32" grpId="3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Active Reinforcement Learning</a:t>
            </a:r>
          </a:p>
          <a:p>
            <a:endParaRPr lang="en-US" dirty="0" smtClean="0"/>
          </a:p>
          <a:p>
            <a:r>
              <a:rPr lang="en-US" dirty="0" smtClean="0"/>
              <a:t>Final Project</a:t>
            </a:r>
          </a:p>
          <a:p>
            <a:endParaRPr lang="en-US" dirty="0" smtClean="0"/>
          </a:p>
          <a:p>
            <a:r>
              <a:rPr lang="en-US" dirty="0" smtClean="0"/>
              <a:t>Return midterms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627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Midterm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Average was </a:t>
            </a:r>
            <a:r>
              <a:rPr lang="hr-HR" dirty="0" smtClean="0"/>
              <a:t>75.23</a:t>
            </a:r>
          </a:p>
          <a:p>
            <a:r>
              <a:rPr lang="en-US" dirty="0" smtClean="0"/>
              <a:t>Standard deviation was </a:t>
            </a:r>
            <a:r>
              <a:rPr lang="nb-NO" dirty="0" smtClean="0"/>
              <a:t>7.74</a:t>
            </a:r>
          </a:p>
          <a:p>
            <a:r>
              <a:rPr lang="nb-NO" dirty="0" smtClean="0"/>
              <a:t>How to interpret </a:t>
            </a:r>
            <a:r>
              <a:rPr lang="nb-NO" dirty="0" err="1" smtClean="0"/>
              <a:t>your</a:t>
            </a:r>
            <a:r>
              <a:rPr lang="nb-NO" dirty="0" smtClean="0"/>
              <a:t> </a:t>
            </a:r>
            <a:r>
              <a:rPr lang="nb-NO" dirty="0" err="1" smtClean="0"/>
              <a:t>midterm</a:t>
            </a:r>
            <a:r>
              <a:rPr lang="nb-NO" dirty="0" smtClean="0"/>
              <a:t> </a:t>
            </a:r>
            <a:r>
              <a:rPr lang="nb-NO" dirty="0" err="1" smtClean="0"/>
              <a:t>result</a:t>
            </a:r>
            <a:r>
              <a:rPr lang="nb-NO" dirty="0" smtClean="0"/>
              <a:t>:</a:t>
            </a:r>
          </a:p>
          <a:p>
            <a:pPr lvl="1"/>
            <a:r>
              <a:rPr lang="nb-NO" dirty="0" err="1" smtClean="0"/>
              <a:t>Average</a:t>
            </a:r>
            <a:r>
              <a:rPr lang="nb-NO" dirty="0" smtClean="0"/>
              <a:t> is </a:t>
            </a:r>
            <a:r>
              <a:rPr lang="nb-NO" dirty="0" err="1" smtClean="0"/>
              <a:t>about</a:t>
            </a:r>
            <a:r>
              <a:rPr lang="nb-NO" dirty="0" smtClean="0"/>
              <a:t> a B+</a:t>
            </a:r>
          </a:p>
          <a:p>
            <a:pPr lvl="1"/>
            <a:r>
              <a:rPr lang="nb-NO" dirty="0" smtClean="0"/>
              <a:t>One standard </a:t>
            </a:r>
            <a:r>
              <a:rPr lang="nb-NO" dirty="0" err="1" smtClean="0"/>
              <a:t>deviation</a:t>
            </a:r>
            <a:r>
              <a:rPr lang="nb-NO" dirty="0" smtClean="0"/>
              <a:t> </a:t>
            </a:r>
            <a:r>
              <a:rPr lang="nb-NO" dirty="0" err="1" smtClean="0"/>
              <a:t>above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mean</a:t>
            </a:r>
            <a:r>
              <a:rPr lang="nb-NO" dirty="0" smtClean="0"/>
              <a:t> is </a:t>
            </a:r>
            <a:r>
              <a:rPr lang="nb-NO" dirty="0" err="1" smtClean="0"/>
              <a:t>roughly</a:t>
            </a:r>
            <a:r>
              <a:rPr lang="nb-NO" dirty="0" smtClean="0"/>
              <a:t> A-</a:t>
            </a:r>
          </a:p>
          <a:p>
            <a:pPr lvl="1"/>
            <a:r>
              <a:rPr lang="nb-NO" dirty="0" smtClean="0"/>
              <a:t>One standard </a:t>
            </a:r>
            <a:r>
              <a:rPr lang="nb-NO" dirty="0" err="1" smtClean="0"/>
              <a:t>deviation</a:t>
            </a:r>
            <a:r>
              <a:rPr lang="nb-NO" dirty="0" smtClean="0"/>
              <a:t> </a:t>
            </a:r>
            <a:r>
              <a:rPr lang="nb-NO" dirty="0" err="1" smtClean="0"/>
              <a:t>below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mean</a:t>
            </a:r>
            <a:r>
              <a:rPr lang="nb-NO" dirty="0" smtClean="0"/>
              <a:t> is </a:t>
            </a:r>
            <a:r>
              <a:rPr lang="nb-NO" dirty="0" err="1" smtClean="0"/>
              <a:t>roughly</a:t>
            </a:r>
            <a:r>
              <a:rPr lang="nb-NO" dirty="0" smtClean="0"/>
              <a:t> B</a:t>
            </a:r>
          </a:p>
          <a:p>
            <a:pPr lvl="1"/>
            <a:r>
              <a:rPr lang="nb-NO" dirty="0" err="1" smtClean="0"/>
              <a:t>Two</a:t>
            </a:r>
            <a:r>
              <a:rPr lang="nb-NO" dirty="0" smtClean="0"/>
              <a:t> standard </a:t>
            </a:r>
            <a:r>
              <a:rPr lang="nb-NO" dirty="0" err="1" smtClean="0"/>
              <a:t>deviations</a:t>
            </a:r>
            <a:r>
              <a:rPr lang="nb-NO" dirty="0" smtClean="0"/>
              <a:t> </a:t>
            </a:r>
            <a:r>
              <a:rPr lang="nb-NO" dirty="0" err="1" smtClean="0"/>
              <a:t>above</a:t>
            </a:r>
            <a:r>
              <a:rPr lang="nb-NO" dirty="0" smtClean="0"/>
              <a:t> is </a:t>
            </a:r>
            <a:r>
              <a:rPr lang="nb-NO" dirty="0" err="1" smtClean="0"/>
              <a:t>roughly</a:t>
            </a:r>
            <a:r>
              <a:rPr lang="nb-NO" dirty="0" smtClean="0"/>
              <a:t> A, </a:t>
            </a:r>
            <a:r>
              <a:rPr lang="nb-NO" dirty="0" err="1" smtClean="0"/>
              <a:t>three</a:t>
            </a:r>
            <a:r>
              <a:rPr lang="nb-NO" dirty="0" smtClean="0"/>
              <a:t> is </a:t>
            </a:r>
            <a:r>
              <a:rPr lang="nb-NO" dirty="0" err="1" smtClean="0"/>
              <a:t>roughly</a:t>
            </a:r>
            <a:r>
              <a:rPr lang="nb-NO" dirty="0" smtClean="0"/>
              <a:t> A+</a:t>
            </a:r>
          </a:p>
          <a:p>
            <a:pPr lvl="1"/>
            <a:r>
              <a:rPr lang="nb-NO" dirty="0" err="1" smtClean="0"/>
              <a:t>Two</a:t>
            </a:r>
            <a:r>
              <a:rPr lang="nb-NO" dirty="0" smtClean="0"/>
              <a:t> standard </a:t>
            </a:r>
            <a:r>
              <a:rPr lang="nb-NO" dirty="0" err="1" smtClean="0"/>
              <a:t>deviations</a:t>
            </a:r>
            <a:r>
              <a:rPr lang="nb-NO" dirty="0" smtClean="0"/>
              <a:t> </a:t>
            </a:r>
            <a:r>
              <a:rPr lang="nb-NO" dirty="0" err="1" smtClean="0"/>
              <a:t>below</a:t>
            </a:r>
            <a:r>
              <a:rPr lang="nb-NO" dirty="0" smtClean="0"/>
              <a:t> is </a:t>
            </a:r>
            <a:r>
              <a:rPr lang="nb-NO" dirty="0" err="1" smtClean="0"/>
              <a:t>roughly</a:t>
            </a:r>
            <a:r>
              <a:rPr lang="nb-NO" dirty="0" smtClean="0"/>
              <a:t> B-, </a:t>
            </a:r>
            <a:r>
              <a:rPr lang="nb-NO" dirty="0" err="1" smtClean="0"/>
              <a:t>thee</a:t>
            </a:r>
            <a:r>
              <a:rPr lang="nb-NO" dirty="0" smtClean="0"/>
              <a:t> </a:t>
            </a:r>
            <a:r>
              <a:rPr lang="nb-NO" dirty="0" err="1" smtClean="0"/>
              <a:t>below</a:t>
            </a:r>
            <a:r>
              <a:rPr lang="nb-NO" dirty="0" smtClean="0"/>
              <a:t> is </a:t>
            </a:r>
            <a:r>
              <a:rPr lang="nb-NO" dirty="0" err="1" smtClean="0"/>
              <a:t>roughly</a:t>
            </a:r>
            <a:r>
              <a:rPr lang="nb-NO" dirty="0" smtClean="0"/>
              <a:t> C+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33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Time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Wrap up reinforcement learning</a:t>
            </a:r>
          </a:p>
          <a:p>
            <a:endParaRPr lang="en-US" dirty="0" smtClean="0"/>
          </a:p>
          <a:p>
            <a:r>
              <a:rPr lang="en-US" dirty="0" smtClean="0"/>
              <a:t>Partially observable states!</a:t>
            </a:r>
          </a:p>
          <a:p>
            <a:endParaRPr lang="en-US" dirty="0"/>
          </a:p>
          <a:p>
            <a:r>
              <a:rPr lang="en-US" dirty="0" smtClean="0"/>
              <a:t>Hidden Markov Models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46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Passive reinforcement learning </a:t>
            </a:r>
            <a:r>
              <a:rPr lang="mr-IN" dirty="0" smtClean="0"/>
              <a:t>–</a:t>
            </a:r>
            <a:r>
              <a:rPr lang="en-US" dirty="0" smtClean="0"/>
              <a:t> no decisions, policy is given</a:t>
            </a:r>
          </a:p>
          <a:p>
            <a:endParaRPr lang="en-US" dirty="0"/>
          </a:p>
          <a:p>
            <a:r>
              <a:rPr lang="en-US" dirty="0" smtClean="0"/>
              <a:t>Learned state utilities</a:t>
            </a:r>
          </a:p>
          <a:p>
            <a:endParaRPr lang="en-US" dirty="0"/>
          </a:p>
          <a:p>
            <a:r>
              <a:rPr lang="en-US" dirty="0" smtClean="0"/>
              <a:t>Learned transition probabilities (Adaptive Dynamic Programming)</a:t>
            </a:r>
          </a:p>
          <a:p>
            <a:endParaRPr lang="en-US" dirty="0"/>
          </a:p>
          <a:p>
            <a:r>
              <a:rPr lang="en-US" dirty="0" smtClean="0"/>
              <a:t>This time: active reinforcement learning </a:t>
            </a:r>
            <a:r>
              <a:rPr lang="mr-IN" dirty="0" smtClean="0"/>
              <a:t>–</a:t>
            </a:r>
            <a:r>
              <a:rPr lang="en-US" dirty="0" smtClean="0"/>
              <a:t> learning a policy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6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365126"/>
            <a:ext cx="91440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Last Time: Adaptive Dynamic Programming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598" y="1836257"/>
            <a:ext cx="8910084" cy="4351338"/>
          </a:xfrm>
        </p:spPr>
        <p:txBody>
          <a:bodyPr/>
          <a:lstStyle/>
          <a:p>
            <a:r>
              <a:rPr lang="en-US" dirty="0" smtClean="0"/>
              <a:t>Idea: what if we learn the transition model?  Then perhaps we can take advantage of a Bellman-like calculation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01209" y="2769781"/>
                <a:ext cx="4714239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𝑈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𝑈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209" y="2769781"/>
                <a:ext cx="4714239" cy="89620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51491"/>
          <a:stretch/>
        </p:blipFill>
        <p:spPr>
          <a:xfrm>
            <a:off x="0" y="3902752"/>
            <a:ext cx="3285460" cy="26320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11033" y="3902161"/>
            <a:ext cx="6815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(1,1)</a:t>
            </a:r>
            <a:r>
              <a:rPr lang="en-US" sz="1600" baseline="-25000" dirty="0" smtClean="0"/>
              <a:t>-0.04</a:t>
            </a:r>
            <a:r>
              <a:rPr lang="en-US" sz="1600" dirty="0" smtClean="0"/>
              <a:t>, </a:t>
            </a:r>
            <a:r>
              <a:rPr lang="en-US" sz="1600" dirty="0"/>
              <a:t>(</a:t>
            </a:r>
            <a:r>
              <a:rPr lang="en-US" sz="1600" dirty="0" smtClean="0"/>
              <a:t>1,2)</a:t>
            </a:r>
            <a:r>
              <a:rPr lang="en-US" sz="1600" baseline="-25000" dirty="0" smtClean="0"/>
              <a:t>-0.04</a:t>
            </a:r>
            <a:r>
              <a:rPr lang="en-US" sz="1600" dirty="0" smtClean="0"/>
              <a:t>, </a:t>
            </a:r>
            <a:r>
              <a:rPr lang="en-US" sz="1600" dirty="0"/>
              <a:t>(</a:t>
            </a:r>
            <a:r>
              <a:rPr lang="en-US" sz="1600" dirty="0" smtClean="0"/>
              <a:t>1,3)</a:t>
            </a:r>
            <a:r>
              <a:rPr lang="en-US" sz="1600" baseline="-25000" dirty="0" smtClean="0"/>
              <a:t>-</a:t>
            </a:r>
            <a:r>
              <a:rPr lang="en-US" sz="1600" baseline="-25000" dirty="0"/>
              <a:t>0.04</a:t>
            </a:r>
            <a:r>
              <a:rPr lang="en-US" sz="1600" dirty="0" smtClean="0"/>
              <a:t>,</a:t>
            </a:r>
            <a:r>
              <a:rPr lang="en-US" sz="1600" dirty="0"/>
              <a:t> (1,2)</a:t>
            </a:r>
            <a:r>
              <a:rPr lang="en-US" sz="1600" baseline="-25000" dirty="0"/>
              <a:t>-0.04</a:t>
            </a:r>
            <a:r>
              <a:rPr lang="en-US" sz="1600" dirty="0" smtClean="0"/>
              <a:t>,</a:t>
            </a:r>
            <a:r>
              <a:rPr lang="en-US" sz="1600" dirty="0"/>
              <a:t> (</a:t>
            </a:r>
            <a:r>
              <a:rPr lang="en-US" sz="1600" dirty="0" smtClean="0"/>
              <a:t>1,3)</a:t>
            </a:r>
            <a:r>
              <a:rPr lang="en-US" sz="1600" baseline="-25000" dirty="0" smtClean="0"/>
              <a:t>-</a:t>
            </a:r>
            <a:r>
              <a:rPr lang="en-US" sz="1600" baseline="-25000" dirty="0"/>
              <a:t>0.04</a:t>
            </a:r>
            <a:r>
              <a:rPr lang="en-US" sz="1600" dirty="0" smtClean="0"/>
              <a:t>,</a:t>
            </a:r>
            <a:r>
              <a:rPr lang="en-US" sz="1600" dirty="0"/>
              <a:t> </a:t>
            </a:r>
            <a:r>
              <a:rPr lang="en-US" sz="1600" dirty="0" smtClean="0"/>
              <a:t>(2,3)</a:t>
            </a:r>
            <a:r>
              <a:rPr lang="en-US" sz="1600" baseline="-25000" dirty="0" smtClean="0"/>
              <a:t>-</a:t>
            </a:r>
            <a:r>
              <a:rPr lang="en-US" sz="1600" baseline="-25000" dirty="0"/>
              <a:t>0.04</a:t>
            </a:r>
            <a:r>
              <a:rPr lang="en-US" sz="1600" dirty="0" smtClean="0"/>
              <a:t>,</a:t>
            </a:r>
            <a:r>
              <a:rPr lang="en-US" sz="1600" dirty="0"/>
              <a:t> </a:t>
            </a:r>
            <a:r>
              <a:rPr lang="en-US" sz="1600" dirty="0" smtClean="0"/>
              <a:t>(3,3)</a:t>
            </a:r>
            <a:r>
              <a:rPr lang="en-US" sz="1600" baseline="-25000" dirty="0" smtClean="0"/>
              <a:t>-</a:t>
            </a:r>
            <a:r>
              <a:rPr lang="en-US" sz="1600" baseline="-25000" dirty="0"/>
              <a:t>0.04</a:t>
            </a:r>
            <a:r>
              <a:rPr lang="en-US" sz="1600" dirty="0" smtClean="0"/>
              <a:t>, (4,3)</a:t>
            </a:r>
            <a:r>
              <a:rPr lang="en-US" sz="1600" baseline="-25000" dirty="0" smtClean="0"/>
              <a:t>+1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3225210" y="4299111"/>
            <a:ext cx="6815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(1,1)</a:t>
            </a:r>
            <a:r>
              <a:rPr lang="en-US" sz="1600" baseline="-25000" dirty="0" smtClean="0"/>
              <a:t>-0.04</a:t>
            </a:r>
            <a:r>
              <a:rPr lang="en-US" sz="1600" dirty="0" smtClean="0"/>
              <a:t>, </a:t>
            </a:r>
            <a:r>
              <a:rPr lang="en-US" sz="1600" dirty="0"/>
              <a:t>(</a:t>
            </a:r>
            <a:r>
              <a:rPr lang="en-US" sz="1600" dirty="0" smtClean="0"/>
              <a:t>1,2)</a:t>
            </a:r>
            <a:r>
              <a:rPr lang="en-US" sz="1600" baseline="-25000" dirty="0" smtClean="0"/>
              <a:t>-0.04</a:t>
            </a:r>
            <a:r>
              <a:rPr lang="en-US" sz="1600" dirty="0" smtClean="0"/>
              <a:t>, </a:t>
            </a:r>
            <a:r>
              <a:rPr lang="en-US" sz="1600" dirty="0"/>
              <a:t>(</a:t>
            </a:r>
            <a:r>
              <a:rPr lang="en-US" sz="1600" dirty="0" smtClean="0"/>
              <a:t>1,3)</a:t>
            </a:r>
            <a:r>
              <a:rPr lang="en-US" sz="1600" baseline="-25000" dirty="0" smtClean="0"/>
              <a:t>-</a:t>
            </a:r>
            <a:r>
              <a:rPr lang="en-US" sz="1600" baseline="-25000" dirty="0"/>
              <a:t>0.04</a:t>
            </a:r>
            <a:r>
              <a:rPr lang="en-US" sz="1600" dirty="0" smtClean="0"/>
              <a:t>,</a:t>
            </a:r>
            <a:r>
              <a:rPr lang="en-US" sz="1600" dirty="0"/>
              <a:t> </a:t>
            </a:r>
            <a:r>
              <a:rPr lang="en-US" sz="1600" dirty="0" smtClean="0"/>
              <a:t>(2,3)</a:t>
            </a:r>
            <a:r>
              <a:rPr lang="en-US" sz="1600" baseline="-25000" dirty="0" smtClean="0"/>
              <a:t>-</a:t>
            </a:r>
            <a:r>
              <a:rPr lang="en-US" sz="1600" baseline="-25000" dirty="0"/>
              <a:t>0.04</a:t>
            </a:r>
            <a:r>
              <a:rPr lang="en-US" sz="1600" dirty="0" smtClean="0"/>
              <a:t>,</a:t>
            </a:r>
            <a:r>
              <a:rPr lang="en-US" sz="1600" dirty="0"/>
              <a:t> </a:t>
            </a:r>
            <a:r>
              <a:rPr lang="en-US" sz="1600" dirty="0" smtClean="0"/>
              <a:t>(</a:t>
            </a:r>
            <a:r>
              <a:rPr lang="en-US" sz="1600" dirty="0"/>
              <a:t>3</a:t>
            </a:r>
            <a:r>
              <a:rPr lang="en-US" sz="1600" dirty="0" smtClean="0"/>
              <a:t>,3)</a:t>
            </a:r>
            <a:r>
              <a:rPr lang="en-US" sz="1600" baseline="-25000" dirty="0" smtClean="0"/>
              <a:t>-</a:t>
            </a:r>
            <a:r>
              <a:rPr lang="en-US" sz="1600" baseline="-25000" dirty="0"/>
              <a:t>0.04</a:t>
            </a:r>
            <a:r>
              <a:rPr lang="en-US" sz="1600" dirty="0" smtClean="0"/>
              <a:t>,</a:t>
            </a:r>
            <a:r>
              <a:rPr lang="en-US" sz="1600" dirty="0"/>
              <a:t> </a:t>
            </a:r>
            <a:r>
              <a:rPr lang="en-US" sz="1600" dirty="0" smtClean="0"/>
              <a:t>(3,2)</a:t>
            </a:r>
            <a:r>
              <a:rPr lang="en-US" sz="1600" baseline="-25000" dirty="0" smtClean="0"/>
              <a:t>-</a:t>
            </a:r>
            <a:r>
              <a:rPr lang="en-US" sz="1600" baseline="-25000" dirty="0"/>
              <a:t>0.04</a:t>
            </a:r>
            <a:r>
              <a:rPr lang="en-US" sz="1600" dirty="0" smtClean="0"/>
              <a:t>,</a:t>
            </a:r>
            <a:r>
              <a:rPr lang="en-US" sz="1600" dirty="0"/>
              <a:t> </a:t>
            </a:r>
            <a:r>
              <a:rPr lang="en-US" sz="1600" dirty="0" smtClean="0"/>
              <a:t>(3,3)</a:t>
            </a:r>
            <a:r>
              <a:rPr lang="en-US" sz="1600" baseline="-25000" dirty="0" smtClean="0"/>
              <a:t>-</a:t>
            </a:r>
            <a:r>
              <a:rPr lang="en-US" sz="1600" baseline="-25000" dirty="0"/>
              <a:t>0.04</a:t>
            </a:r>
            <a:r>
              <a:rPr lang="en-US" sz="1600" dirty="0" smtClean="0"/>
              <a:t>, (4,3)</a:t>
            </a:r>
            <a:r>
              <a:rPr lang="en-US" sz="1600" baseline="-25000" dirty="0" smtClean="0"/>
              <a:t>+1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218121" y="4713046"/>
            <a:ext cx="6815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(1,1)</a:t>
            </a:r>
            <a:r>
              <a:rPr lang="en-US" sz="1600" baseline="-25000" dirty="0" smtClean="0"/>
              <a:t>-0.04</a:t>
            </a:r>
            <a:r>
              <a:rPr lang="en-US" sz="1600" dirty="0" smtClean="0"/>
              <a:t>, (2,1)</a:t>
            </a:r>
            <a:r>
              <a:rPr lang="en-US" sz="1600" baseline="-25000" dirty="0" smtClean="0"/>
              <a:t>-0.04</a:t>
            </a:r>
            <a:r>
              <a:rPr lang="en-US" sz="1600" dirty="0" smtClean="0"/>
              <a:t>, (3,1)</a:t>
            </a:r>
            <a:r>
              <a:rPr lang="en-US" sz="1600" baseline="-25000" dirty="0" smtClean="0"/>
              <a:t>-</a:t>
            </a:r>
            <a:r>
              <a:rPr lang="en-US" sz="1600" baseline="-25000" dirty="0"/>
              <a:t>0.04</a:t>
            </a:r>
            <a:r>
              <a:rPr lang="en-US" sz="1600" dirty="0" smtClean="0"/>
              <a:t>,</a:t>
            </a:r>
            <a:r>
              <a:rPr lang="en-US" sz="1600" dirty="0"/>
              <a:t> </a:t>
            </a:r>
            <a:r>
              <a:rPr lang="en-US" sz="1600" dirty="0" smtClean="0"/>
              <a:t>(3,2)</a:t>
            </a:r>
            <a:r>
              <a:rPr lang="en-US" sz="1600" baseline="-25000" dirty="0" smtClean="0"/>
              <a:t>-</a:t>
            </a:r>
            <a:r>
              <a:rPr lang="en-US" sz="1600" baseline="-25000" dirty="0"/>
              <a:t>0.04</a:t>
            </a:r>
            <a:r>
              <a:rPr lang="en-US" sz="1600" dirty="0" smtClean="0"/>
              <a:t>,</a:t>
            </a:r>
            <a:r>
              <a:rPr lang="en-US" sz="1600" dirty="0"/>
              <a:t> </a:t>
            </a:r>
            <a:r>
              <a:rPr lang="en-US" sz="1600" dirty="0" smtClean="0"/>
              <a:t>(4,2)</a:t>
            </a:r>
            <a:r>
              <a:rPr lang="en-US" sz="1600" baseline="-25000" dirty="0" smtClean="0"/>
              <a:t>-1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4774019" y="3891516"/>
            <a:ext cx="754911" cy="361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298019" y="3863162"/>
            <a:ext cx="754911" cy="361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788195" y="4309730"/>
            <a:ext cx="754911" cy="361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689498" y="5252484"/>
            <a:ext cx="637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smtClean="0"/>
              <a:t>1,3)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693042" y="5649433"/>
            <a:ext cx="634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smtClean="0"/>
              <a:t>1,3)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707219" y="6067646"/>
            <a:ext cx="641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smtClean="0"/>
              <a:t>1,3)     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221125" y="5433237"/>
            <a:ext cx="22328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412512" y="5252483"/>
            <a:ext cx="648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(1,2</a:t>
            </a:r>
            <a:r>
              <a:rPr lang="en-US" smtClean="0"/>
              <a:t>)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419601" y="5642345"/>
            <a:ext cx="634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/>
              <a:t>2</a:t>
            </a:r>
            <a:r>
              <a:rPr lang="en-US" dirty="0" smtClean="0"/>
              <a:t>,3)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256567" y="5830186"/>
            <a:ext cx="22328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433778" y="6060559"/>
            <a:ext cx="634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/>
              <a:t>2</a:t>
            </a:r>
            <a:r>
              <a:rPr lang="en-US" dirty="0" smtClean="0"/>
              <a:t>,3)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4260111" y="6237768"/>
            <a:ext cx="22328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645888" y="5635256"/>
            <a:ext cx="2488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P((2,3)|(1,3),Right)=2/3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5167424" y="5730949"/>
            <a:ext cx="404037" cy="180753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0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 animBg="1"/>
      <p:bldP spid="10" grpId="0" animBg="1"/>
      <p:bldP spid="11" grpId="0" animBg="1"/>
      <p:bldP spid="12" grpId="0"/>
      <p:bldP spid="13" grpId="0"/>
      <p:bldP spid="14" grpId="0"/>
      <p:bldP spid="20" grpId="0"/>
      <p:bldP spid="21" grpId="0"/>
      <p:bldP spid="23" grpId="0"/>
      <p:bldP spid="25" grpId="0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Reinforcement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if we learn the transition model using ADP, find an optimal policy based on this model, then are we done?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1491"/>
          <a:stretch/>
        </p:blipFill>
        <p:spPr>
          <a:xfrm>
            <a:off x="754911" y="4231766"/>
            <a:ext cx="2622609" cy="21010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51071"/>
          <a:stretch/>
        </p:blipFill>
        <p:spPr>
          <a:xfrm>
            <a:off x="3444949" y="4129260"/>
            <a:ext cx="3157870" cy="237523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528930" y="4178603"/>
            <a:ext cx="297711" cy="180753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764464" y="4890985"/>
            <a:ext cx="531628" cy="5422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25032" y="6411440"/>
            <a:ext cx="8378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Russell and </a:t>
            </a:r>
            <a:r>
              <a:rPr lang="en-US" dirty="0" err="1" smtClean="0"/>
              <a:t>Norvig</a:t>
            </a:r>
            <a:r>
              <a:rPr lang="en-US" dirty="0" smtClean="0"/>
              <a:t> text </a:t>
            </a:r>
            <a:r>
              <a:rPr lang="en-US" dirty="0" err="1" smtClean="0"/>
              <a:t>ch</a:t>
            </a:r>
            <a:r>
              <a:rPr lang="en-US" dirty="0" smtClean="0"/>
              <a:t> 21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62307" y="5337551"/>
            <a:ext cx="1860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What if we don’t spot this?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5996763" y="5358817"/>
            <a:ext cx="691118" cy="2658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807535" y="3088758"/>
                <a:ext cx="5128968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𝑈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𝑈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535" y="3088758"/>
                <a:ext cx="5128968" cy="89620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003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ADP Gone Wrong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Problem: agent does not fully explore </a:t>
            </a:r>
            <a:r>
              <a:rPr lang="en-US" smtClean="0"/>
              <a:t>the environment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74" y="2977116"/>
            <a:ext cx="7219507" cy="29133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8074" y="6039293"/>
            <a:ext cx="7240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Rusell</a:t>
            </a:r>
            <a:r>
              <a:rPr lang="en-US" dirty="0" smtClean="0"/>
              <a:t> and </a:t>
            </a:r>
            <a:r>
              <a:rPr lang="en-US" dirty="0" err="1" smtClean="0"/>
              <a:t>Norvig</a:t>
            </a:r>
            <a:r>
              <a:rPr lang="en-US" dirty="0" smtClean="0"/>
              <a:t> Figure 21.6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50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Exploration vs. Exploitation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US" dirty="0" smtClean="0"/>
              <a:t>reedy agent (instantaneous rewards) very seldom converges to the optimal policy</a:t>
            </a:r>
          </a:p>
          <a:p>
            <a:endParaRPr lang="en-US" dirty="0" smtClean="0"/>
          </a:p>
          <a:p>
            <a:r>
              <a:rPr lang="en-US" dirty="0" smtClean="0"/>
              <a:t>Must tradeoff exploitation (to maximize reward) and exploration (to maximize learning the environment)</a:t>
            </a:r>
          </a:p>
          <a:p>
            <a:endParaRPr lang="en-US" dirty="0"/>
          </a:p>
          <a:p>
            <a:r>
              <a:rPr lang="en-US" dirty="0" smtClean="0"/>
              <a:t>Common theme in learning 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17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Learning a Policy?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learn about best action to take, not just the value of a particular state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8650" y="2753833"/>
            <a:ext cx="7886700" cy="3423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Recall policy iteration: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426631" y="3266562"/>
                <a:ext cx="8398392" cy="2910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dirty="0" smtClean="0"/>
                  <a:t>Step 1: </a:t>
                </a:r>
                <a:r>
                  <a:rPr lang="en-US" dirty="0" smtClean="0"/>
                  <a:t>Evaluation</a:t>
                </a:r>
                <a:endParaRPr lang="en-US" b="1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b>
                        <m:sup>
                          <m:r>
                            <a:rPr lang="en-US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i="1" smtClean="0">
                              <a:latin typeface="Cambria Math" charset="0"/>
                            </a:rPr>
                            <m:t>+1</m:t>
                          </m:r>
                        </m:sup>
                      </m:sSubSup>
                      <m:d>
                        <m:d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i="1" smtClean="0">
                          <a:latin typeface="Cambria Math" charset="0"/>
                        </a:rPr>
                        <m:t>←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i="1" smtClean="0">
                              <a:latin typeface="Cambria Math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i="1" smtClean="0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 smtClean="0">
                                  <a:latin typeface="Cambria Math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i="1" smtClean="0">
                                  <a:latin typeface="Cambria Math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 smtClean="0">
                              <a:latin typeface="Cambria Math" charset="0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i="1" smtClean="0">
                                  <a:latin typeface="Cambria Math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i="1" smtClean="0">
                                  <a:latin typeface="Cambria Math" charset="0"/>
                                </a:rPr>
                                <m:t>𝑘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 smtClean="0">
                              <a:latin typeface="Cambria Math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b="1" dirty="0" smtClean="0"/>
              </a:p>
              <a:p>
                <a:pPr marL="0" indent="0">
                  <a:buNone/>
                </a:pPr>
                <a:r>
                  <a:rPr lang="en-US" b="1" dirty="0" smtClean="0"/>
                  <a:t>Step 2: </a:t>
                </a:r>
                <a:r>
                  <a:rPr lang="en-US" dirty="0" smtClean="0"/>
                  <a:t>Improvement using one-step look-ahead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charset="0"/>
                            </a:rPr>
                            <m:t>𝜋</m:t>
                          </m:r>
                        </m:e>
                        <m:sub>
                          <m:r>
                            <a:rPr lang="en-US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 smtClean="0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 smtClean="0">
                                      <a:latin typeface="Cambria Math" charset="0"/>
                                    </a:rPr>
                                    <m:t>𝑠</m:t>
                                  </m:r>
                                  <m:r>
                                    <a:rPr lang="en-US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b>
                                <m:sup/>
                                <m:e>
                                  <m:r>
                                    <a:rPr lang="en-US" i="1" smtClean="0">
                                      <a:latin typeface="Cambria Math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  <m:r>
                                        <a:rPr lang="en-US" i="1" smtClean="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  <m:r>
                                        <a:rPr lang="en-US" i="1" smtClean="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 smtClean="0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i="1" smtClean="0">
                                      <a:latin typeface="Cambria Math" charset="0"/>
                                    </a:rPr>
                                    <m:t>[</m:t>
                                  </m:r>
                                  <m:r>
                                    <a:rPr lang="en-US" i="1" smtClean="0">
                                      <a:latin typeface="Cambria Math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  <m:r>
                                        <a:rPr lang="en-US" i="1" smtClean="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  <m:r>
                                        <a:rPr lang="en-US" i="1" smtClean="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 smtClean="0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i="1" smtClean="0">
                                      <a:latin typeface="Cambria Math" charset="0"/>
                                    </a:rPr>
                                    <m:t>+</m:t>
                                  </m:r>
                                  <m:r>
                                    <a:rPr lang="en-US" i="1" smtClean="0">
                                      <a:latin typeface="Cambria Math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mtClean="0">
                                              <a:latin typeface="Cambria Math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 smtClean="0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i="1" smtClean="0">
                                      <a:latin typeface="Cambria Math" charset="0"/>
                                    </a:rPr>
                                    <m:t>]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31" y="3266562"/>
                <a:ext cx="8398392" cy="2910400"/>
              </a:xfrm>
              <a:prstGeom prst="rect">
                <a:avLst/>
              </a:prstGeom>
              <a:blipFill rotWithShape="0">
                <a:blip r:embed="rId2"/>
                <a:stretch>
                  <a:fillRect l="-1306" t="-5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318976" y="4733021"/>
            <a:ext cx="8580475" cy="16677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&quot;No&quot; Symbol 6"/>
          <p:cNvSpPr/>
          <p:nvPr/>
        </p:nvSpPr>
        <p:spPr>
          <a:xfrm>
            <a:off x="2668772" y="4505330"/>
            <a:ext cx="2041451" cy="1714716"/>
          </a:xfrm>
          <a:prstGeom prst="noSmoking">
            <a:avLst>
              <a:gd name="adj" fmla="val 850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74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385" y="-123972"/>
            <a:ext cx="7886700" cy="1325563"/>
          </a:xfrm>
        </p:spPr>
        <p:txBody>
          <a:bodyPr/>
          <a:lstStyle/>
          <a:p>
            <a:r>
              <a:rPr lang="en-US" dirty="0" smtClean="0"/>
              <a:t>Active ADP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91974"/>
            <a:ext cx="7886700" cy="5606537"/>
          </a:xfrm>
        </p:spPr>
        <p:txBody>
          <a:bodyPr>
            <a:normAutofit/>
          </a:bodyPr>
          <a:lstStyle/>
          <a:p>
            <a:r>
              <a:rPr lang="en-US" dirty="0" smtClean="0"/>
              <a:t>Let’s take a closer look at the utility of each state and see how we can make unexplored states have higher utility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An optimistic version would be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Example </a:t>
            </a:r>
            <a:r>
              <a:rPr lang="en-US" i="1" dirty="0" smtClean="0"/>
              <a:t>f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828800" y="2376373"/>
                <a:ext cx="5321778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𝑈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𝛾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𝑠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charset="0"/>
                                </a:rPr>
                                <m:t>𝑈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2376373"/>
                <a:ext cx="5321778" cy="89620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/>
          <p:cNvSpPr/>
          <p:nvPr/>
        </p:nvSpPr>
        <p:spPr>
          <a:xfrm>
            <a:off x="5050465" y="2392323"/>
            <a:ext cx="1350336" cy="7549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368901" y="1924489"/>
            <a:ext cx="2562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Recall that ADP does not have the true transition probabilities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177516" y="2179671"/>
            <a:ext cx="212651" cy="2339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ight Brace 8"/>
          <p:cNvSpPr/>
          <p:nvPr/>
        </p:nvSpPr>
        <p:spPr>
          <a:xfrm rot="5400000">
            <a:off x="5757528" y="2110563"/>
            <a:ext cx="180758" cy="2424223"/>
          </a:xfrm>
          <a:prstGeom prst="rightBrace">
            <a:avLst>
              <a:gd name="adj1" fmla="val 52777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5542" y="3416591"/>
            <a:ext cx="2562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FF0000"/>
                </a:solidFill>
              </a:rPr>
              <a:t>Let’s call this u</a:t>
            </a:r>
            <a:endParaRPr lang="en-US" sz="1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90353" y="4378838"/>
                <a:ext cx="7386060" cy="994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𝑈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𝛾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𝑈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2400" b="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𝑁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353" y="4378838"/>
                <a:ext cx="7386060" cy="9943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3235841" y="1928033"/>
            <a:ext cx="1942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solidFill>
                  <a:srgbClr val="FF0000"/>
                </a:solidFill>
              </a:rPr>
              <a:t>Notice that now we have a max over actions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210493" y="2413585"/>
            <a:ext cx="63795" cy="2445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/>
          <p:cNvSpPr/>
          <p:nvPr/>
        </p:nvSpPr>
        <p:spPr>
          <a:xfrm rot="5400000">
            <a:off x="5333998" y="4281376"/>
            <a:ext cx="350877" cy="2512829"/>
          </a:xfrm>
          <a:prstGeom prst="rightBrace">
            <a:avLst>
              <a:gd name="adj1" fmla="val 52777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333997" y="5720314"/>
            <a:ext cx="460747" cy="314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>
                <a:solidFill>
                  <a:srgbClr val="FF0000"/>
                </a:solidFill>
              </a:rPr>
              <a:t>u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7" name="Right Brace 16"/>
          <p:cNvSpPr/>
          <p:nvPr/>
        </p:nvSpPr>
        <p:spPr>
          <a:xfrm rot="5400000">
            <a:off x="7299248" y="4949455"/>
            <a:ext cx="223290" cy="1063256"/>
          </a:xfrm>
          <a:prstGeom prst="rightBrace">
            <a:avLst>
              <a:gd name="adj1" fmla="val 52777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187606" y="5691960"/>
            <a:ext cx="460747" cy="314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37275" y="3838350"/>
            <a:ext cx="26049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State-action pairs that have been less explored should look more valuable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6071191" y="4497569"/>
            <a:ext cx="0" cy="2126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903767" y="6076507"/>
                <a:ext cx="2924070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𝑢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2000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   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𝑖𝑓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𝑢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     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𝑜𝑡h𝑒𝑟𝑤𝑖𝑠𝑒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767" y="6076507"/>
                <a:ext cx="2924070" cy="68653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9852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9" grpId="0" animBg="1"/>
      <p:bldP spid="10" grpId="0"/>
      <p:bldP spid="11" grpId="0"/>
      <p:bldP spid="12" grpId="0"/>
      <p:bldP spid="15" grpId="0" animBg="1"/>
      <p:bldP spid="16" grpId="0"/>
      <p:bldP spid="17" grpId="0" animBg="1"/>
      <p:bldP spid="18" grpId="0"/>
      <p:bldP spid="19" grpId="0"/>
      <p:bldP spid="26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32933</TotalTime>
  <Words>1104</Words>
  <Application>Microsoft Macintosh PowerPoint</Application>
  <PresentationFormat>On-screen Show (4:3)</PresentationFormat>
  <Paragraphs>166</Paragraphs>
  <Slides>21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Calibri</vt:lpstr>
      <vt:lpstr>Calibri Light</vt:lpstr>
      <vt:lpstr>Cambria Math</vt:lpstr>
      <vt:lpstr>Mangal</vt:lpstr>
      <vt:lpstr>Arial</vt:lpstr>
      <vt:lpstr>Office Theme</vt:lpstr>
      <vt:lpstr>CSE 574 Lecture 14:  Reinforcement Learning II </vt:lpstr>
      <vt:lpstr>Today</vt:lpstr>
      <vt:lpstr>Last Time</vt:lpstr>
      <vt:lpstr>Last Time: Adaptive Dynamic Programming</vt:lpstr>
      <vt:lpstr>Active Reinforcement Learning</vt:lpstr>
      <vt:lpstr>ADP Gone Wrong</vt:lpstr>
      <vt:lpstr>Exploration vs. Exploitation</vt:lpstr>
      <vt:lpstr>What About Learning a Policy?</vt:lpstr>
      <vt:lpstr>Active ADP</vt:lpstr>
      <vt:lpstr>What About Model-Free Methods?</vt:lpstr>
      <vt:lpstr>Simple Gridworld Q-values</vt:lpstr>
      <vt:lpstr>Q-Learning</vt:lpstr>
      <vt:lpstr>Q-Learning</vt:lpstr>
      <vt:lpstr>Q-learning Idea</vt:lpstr>
      <vt:lpstr>Q-Learning Implementation Example</vt:lpstr>
      <vt:lpstr>Q-Learning Implementation Example</vt:lpstr>
      <vt:lpstr>Q-Learning Implementation Example</vt:lpstr>
      <vt:lpstr>SARSA</vt:lpstr>
      <vt:lpstr>Some Notes about Final Project</vt:lpstr>
      <vt:lpstr>Midterm Results</vt:lpstr>
      <vt:lpstr>Next Time 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574 Lecture 1: Introduction </dc:title>
  <dc:creator>Microsoft Office User</dc:creator>
  <cp:lastModifiedBy>Microsoft Office User</cp:lastModifiedBy>
  <cp:revision>874</cp:revision>
  <cp:lastPrinted>2018-09-11T20:48:11Z</cp:lastPrinted>
  <dcterms:created xsi:type="dcterms:W3CDTF">2018-08-19T23:58:14Z</dcterms:created>
  <dcterms:modified xsi:type="dcterms:W3CDTF">2018-10-17T17:28:49Z</dcterms:modified>
</cp:coreProperties>
</file>